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67" r:id="rId6"/>
    <p:sldId id="286" r:id="rId7"/>
    <p:sldId id="266" r:id="rId8"/>
    <p:sldId id="265" r:id="rId9"/>
    <p:sldId id="264" r:id="rId10"/>
    <p:sldId id="263" r:id="rId11"/>
    <p:sldId id="269" r:id="rId12"/>
    <p:sldId id="268" r:id="rId13"/>
    <p:sldId id="257" r:id="rId14"/>
    <p:sldId id="284" r:id="rId15"/>
    <p:sldId id="285" r:id="rId16"/>
    <p:sldId id="277" r:id="rId17"/>
    <p:sldId id="276" r:id="rId18"/>
    <p:sldId id="275" r:id="rId19"/>
    <p:sldId id="274" r:id="rId20"/>
    <p:sldId id="273" r:id="rId21"/>
    <p:sldId id="271" r:id="rId22"/>
    <p:sldId id="272" r:id="rId23"/>
    <p:sldId id="278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8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405D9-E127-429B-9C4E-676FFAC3E820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05957-07EF-4368-BB42-1992AF35BB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405D9-E127-429B-9C4E-676FFAC3E820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05957-07EF-4368-BB42-1992AF35BB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405D9-E127-429B-9C4E-676FFAC3E820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05957-07EF-4368-BB42-1992AF35BB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405D9-E127-429B-9C4E-676FFAC3E820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05957-07EF-4368-BB42-1992AF35BB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405D9-E127-429B-9C4E-676FFAC3E820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05957-07EF-4368-BB42-1992AF35BB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405D9-E127-429B-9C4E-676FFAC3E820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05957-07EF-4368-BB42-1992AF35BB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405D9-E127-429B-9C4E-676FFAC3E820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05957-07EF-4368-BB42-1992AF35BB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405D9-E127-429B-9C4E-676FFAC3E820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05957-07EF-4368-BB42-1992AF35BB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405D9-E127-429B-9C4E-676FFAC3E820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05957-07EF-4368-BB42-1992AF35BB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405D9-E127-429B-9C4E-676FFAC3E820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05957-07EF-4368-BB42-1992AF35BB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405D9-E127-429B-9C4E-676FFAC3E820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05957-07EF-4368-BB42-1992AF35BB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9405D9-E127-429B-9C4E-676FFAC3E820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105957-07EF-4368-BB42-1992AF35BBB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vorum.ru/questions/2607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916975cd9e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571480"/>
            <a:ext cx="7772400" cy="1470025"/>
          </a:xfrm>
        </p:spPr>
        <p:txBody>
          <a:bodyPr>
            <a:noAutofit/>
          </a:bodyPr>
          <a:lstStyle/>
          <a:p>
            <a:r>
              <a:rPr lang="ru-RU" sz="6600" dirty="0" smtClean="0">
                <a:latin typeface="Constantia" pitchFamily="18" charset="0"/>
              </a:rPr>
              <a:t>Волшебный </a:t>
            </a:r>
            <a:br>
              <a:rPr lang="ru-RU" sz="6600" dirty="0" smtClean="0">
                <a:latin typeface="Constantia" pitchFamily="18" charset="0"/>
              </a:rPr>
            </a:br>
            <a:r>
              <a:rPr lang="ru-RU" sz="6600" dirty="0" smtClean="0">
                <a:latin typeface="Constantia" pitchFamily="18" charset="0"/>
              </a:rPr>
              <a:t>мир зеркал</a:t>
            </a:r>
            <a:endParaRPr lang="ru-RU" sz="6600" dirty="0">
              <a:latin typeface="Constantia" pitchFamily="18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4714876" y="4857760"/>
            <a:ext cx="2843210" cy="142398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Подготовила: </a:t>
            </a:r>
            <a:r>
              <a:rPr lang="ru-RU" sz="2000" dirty="0" err="1" smtClean="0"/>
              <a:t>Барашкова</a:t>
            </a:r>
            <a:r>
              <a:rPr lang="ru-RU" sz="2000" dirty="0" smtClean="0"/>
              <a:t> Нина Петровна</a:t>
            </a:r>
          </a:p>
          <a:p>
            <a:endParaRPr lang="ru-RU" sz="2000" dirty="0"/>
          </a:p>
        </p:txBody>
      </p:sp>
      <p:pic>
        <p:nvPicPr>
          <p:cNvPr id="5" name="Рисунок 4" descr="1310394245_mirror_bab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28" y="2357430"/>
            <a:ext cx="3214710" cy="400366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916975cd9e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9"/>
            <a:ext cx="8229600" cy="64294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>
                <a:latin typeface="Constantia" pitchFamily="18" charset="0"/>
              </a:rPr>
              <a:t>… в комнатах смеха… </a:t>
            </a:r>
          </a:p>
          <a:p>
            <a:endParaRPr lang="ru-RU" dirty="0"/>
          </a:p>
        </p:txBody>
      </p:sp>
      <p:pic>
        <p:nvPicPr>
          <p:cNvPr id="6" name="Рисунок 5" descr="73_5.jpg"/>
          <p:cNvPicPr>
            <a:picLocks noChangeAspect="1"/>
          </p:cNvPicPr>
          <p:nvPr/>
        </p:nvPicPr>
        <p:blipFill>
          <a:blip r:embed="rId3"/>
          <a:srcRect l="8716" t="5970" r="7388"/>
          <a:stretch>
            <a:fillRect/>
          </a:stretch>
        </p:blipFill>
        <p:spPr>
          <a:xfrm>
            <a:off x="571472" y="1201433"/>
            <a:ext cx="6215106" cy="50850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916975cd9e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9"/>
            <a:ext cx="8229600" cy="500066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latin typeface="Constantia" pitchFamily="18" charset="0"/>
              </a:rPr>
              <a:t>… и на автомобилях. </a:t>
            </a:r>
          </a:p>
        </p:txBody>
      </p:sp>
      <p:pic>
        <p:nvPicPr>
          <p:cNvPr id="6" name="Рисунок 5" descr="6a00e5550b915b8834014e6010c3f1970c-p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1214422"/>
            <a:ext cx="6655494" cy="44291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16975cd9e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85729"/>
            <a:ext cx="8715436" cy="1500197"/>
          </a:xfrm>
        </p:spPr>
        <p:txBody>
          <a:bodyPr>
            <a:normAutofit/>
          </a:bodyPr>
          <a:lstStyle/>
          <a:p>
            <a:r>
              <a:rPr lang="ru-RU" sz="3000" dirty="0">
                <a:latin typeface="Constantia" pitchFamily="18" charset="0"/>
              </a:rPr>
              <a:t>Зеркала являются </a:t>
            </a:r>
            <a:r>
              <a:rPr lang="ru-RU" sz="3000" dirty="0" smtClean="0">
                <a:latin typeface="Constantia" pitchFamily="18" charset="0"/>
              </a:rPr>
              <a:t>необходимым инструментом </a:t>
            </a:r>
            <a:r>
              <a:rPr lang="ru-RU" sz="3000" dirty="0">
                <a:latin typeface="Constantia" pitchFamily="18" charset="0"/>
              </a:rPr>
              <a:t>специалистов разных профессий. Например, стоматолога или отоларинголога</a:t>
            </a:r>
            <a:r>
              <a:rPr lang="ru-RU" sz="3000" dirty="0" smtClean="0">
                <a:latin typeface="Constantia" pitchFamily="18" charset="0"/>
              </a:rPr>
              <a:t>...</a:t>
            </a:r>
            <a:endParaRPr lang="ru-RU" sz="3000" dirty="0">
              <a:latin typeface="Constantia" pitchFamily="18" charset="0"/>
            </a:endParaRPr>
          </a:p>
          <a:p>
            <a:endParaRPr lang="ru-RU" dirty="0"/>
          </a:p>
        </p:txBody>
      </p:sp>
      <p:pic>
        <p:nvPicPr>
          <p:cNvPr id="6" name="Рисунок 5" descr="7222.jpg"/>
          <p:cNvPicPr>
            <a:picLocks noChangeAspect="1"/>
          </p:cNvPicPr>
          <p:nvPr/>
        </p:nvPicPr>
        <p:blipFill>
          <a:blip r:embed="rId3"/>
          <a:srcRect l="7958"/>
          <a:stretch>
            <a:fillRect/>
          </a:stretch>
        </p:blipFill>
        <p:spPr>
          <a:xfrm>
            <a:off x="285720" y="1857364"/>
            <a:ext cx="4131062" cy="3429024"/>
          </a:xfrm>
          <a:prstGeom prst="rect">
            <a:avLst/>
          </a:prstGeom>
        </p:spPr>
      </p:pic>
      <p:pic>
        <p:nvPicPr>
          <p:cNvPr id="7" name="Рисунок 6" descr="11-5-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500306"/>
            <a:ext cx="4357686" cy="41572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916975cd9e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9"/>
            <a:ext cx="8229600" cy="571504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Constantia" pitchFamily="18" charset="0"/>
              </a:rPr>
              <a:t>… парикмахеров, стилистов..</a:t>
            </a:r>
          </a:p>
          <a:p>
            <a:endParaRPr lang="ru-RU" dirty="0"/>
          </a:p>
        </p:txBody>
      </p:sp>
      <p:pic>
        <p:nvPicPr>
          <p:cNvPr id="5" name="Рисунок 4" descr="salon_irin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857232"/>
            <a:ext cx="6450030" cy="55997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16975cd9e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9"/>
            <a:ext cx="8229600" cy="642942"/>
          </a:xfrm>
        </p:spPr>
        <p:txBody>
          <a:bodyPr/>
          <a:lstStyle/>
          <a:p>
            <a:r>
              <a:rPr lang="ru-RU" dirty="0" smtClean="0"/>
              <a:t>… балерин…</a:t>
            </a:r>
            <a:endParaRPr lang="ru-RU" dirty="0"/>
          </a:p>
        </p:txBody>
      </p:sp>
      <p:pic>
        <p:nvPicPr>
          <p:cNvPr id="6" name="Рисунок 5" descr="Jennifer_Lopez_0224_-_1600x1200_Wallpaper.jpg"/>
          <p:cNvPicPr>
            <a:picLocks noChangeAspect="1"/>
          </p:cNvPicPr>
          <p:nvPr/>
        </p:nvPicPr>
        <p:blipFill>
          <a:blip r:embed="rId3"/>
          <a:srcRect r="6756"/>
          <a:stretch>
            <a:fillRect/>
          </a:stretch>
        </p:blipFill>
        <p:spPr>
          <a:xfrm>
            <a:off x="500034" y="928670"/>
            <a:ext cx="6572296" cy="52863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916975cd9e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/>
          <a:lstStyle/>
          <a:p>
            <a:r>
              <a:rPr lang="ru-RU" dirty="0" smtClean="0">
                <a:latin typeface="Cambria" pitchFamily="18" charset="0"/>
              </a:rPr>
              <a:t>… логопеда.</a:t>
            </a:r>
            <a:endParaRPr lang="ru-RU" dirty="0">
              <a:latin typeface="Cambria" pitchFamily="18" charset="0"/>
            </a:endParaRPr>
          </a:p>
        </p:txBody>
      </p:sp>
      <p:pic>
        <p:nvPicPr>
          <p:cNvPr id="1026" name="Picture 2" descr="&amp;YAcy; - &amp;Lcy;&amp;ocy;&amp;gcy;&amp;ocy;&amp;pcy;&amp;iecy;&amp;dcy;!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000108"/>
            <a:ext cx="6357982" cy="4777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916975cd9e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9"/>
            <a:ext cx="8229600" cy="571504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Constantia" pitchFamily="18" charset="0"/>
              </a:rPr>
              <a:t>Из зеркал делают скульптуры.</a:t>
            </a:r>
            <a:endParaRPr lang="ru-RU" dirty="0">
              <a:latin typeface="Constantia" pitchFamily="18" charset="0"/>
            </a:endParaRPr>
          </a:p>
        </p:txBody>
      </p:sp>
      <p:pic>
        <p:nvPicPr>
          <p:cNvPr id="5" name="Рисунок 4" descr="mirror_man_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3042" y="928670"/>
            <a:ext cx="4071966" cy="54268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916975cd9e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9"/>
            <a:ext cx="8229600" cy="571504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Constantia" pitchFamily="18" charset="0"/>
              </a:rPr>
              <a:t>Их используют на дискотеках…</a:t>
            </a:r>
            <a:endParaRPr lang="ru-RU" dirty="0">
              <a:latin typeface="Constantia" pitchFamily="18" charset="0"/>
            </a:endParaRPr>
          </a:p>
        </p:txBody>
      </p:sp>
      <p:pic>
        <p:nvPicPr>
          <p:cNvPr id="5" name="Рисунок 4" descr="280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857232"/>
            <a:ext cx="5334024" cy="5334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916975cd9e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7"/>
            <a:ext cx="8229600" cy="642942"/>
          </a:xfrm>
        </p:spPr>
        <p:txBody>
          <a:bodyPr/>
          <a:lstStyle/>
          <a:p>
            <a:r>
              <a:rPr lang="ru-RU" dirty="0" smtClean="0">
                <a:latin typeface="Constantia" pitchFamily="18" charset="0"/>
              </a:rPr>
              <a:t>… в  телескопах, микроскопах…</a:t>
            </a:r>
            <a:endParaRPr lang="ru-RU" dirty="0">
              <a:latin typeface="Constantia" pitchFamily="18" charset="0"/>
            </a:endParaRPr>
          </a:p>
        </p:txBody>
      </p:sp>
      <p:pic>
        <p:nvPicPr>
          <p:cNvPr id="5" name="Рисунок 4" descr="800_0.jpeg"/>
          <p:cNvPicPr>
            <a:picLocks noChangeAspect="1"/>
          </p:cNvPicPr>
          <p:nvPr/>
        </p:nvPicPr>
        <p:blipFill>
          <a:blip r:embed="rId3"/>
          <a:srcRect l="11198"/>
          <a:stretch>
            <a:fillRect/>
          </a:stretch>
        </p:blipFill>
        <p:spPr>
          <a:xfrm>
            <a:off x="428596" y="1000108"/>
            <a:ext cx="3230036" cy="5419624"/>
          </a:xfrm>
          <a:prstGeom prst="rect">
            <a:avLst/>
          </a:prstGeom>
        </p:spPr>
      </p:pic>
      <p:pic>
        <p:nvPicPr>
          <p:cNvPr id="6" name="Рисунок 5" descr="243189_html_42f9e491.jpg"/>
          <p:cNvPicPr>
            <a:picLocks noChangeAspect="1"/>
          </p:cNvPicPr>
          <p:nvPr/>
        </p:nvPicPr>
        <p:blipFill>
          <a:blip r:embed="rId4"/>
          <a:srcRect l="11603" r="5727" b="11382"/>
          <a:stretch>
            <a:fillRect/>
          </a:stretch>
        </p:blipFill>
        <p:spPr>
          <a:xfrm>
            <a:off x="3786182" y="1214422"/>
            <a:ext cx="3467047" cy="4214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916975cd9e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9"/>
            <a:ext cx="8229600" cy="642942"/>
          </a:xfrm>
        </p:spPr>
        <p:txBody>
          <a:bodyPr/>
          <a:lstStyle/>
          <a:p>
            <a:r>
              <a:rPr lang="ru-RU" dirty="0" smtClean="0">
                <a:latin typeface="Constantia" pitchFamily="18" charset="0"/>
              </a:rPr>
              <a:t>… в солнечных батареях…</a:t>
            </a:r>
            <a:endParaRPr lang="ru-RU" dirty="0">
              <a:latin typeface="Constantia" pitchFamily="18" charset="0"/>
            </a:endParaRPr>
          </a:p>
        </p:txBody>
      </p:sp>
      <p:pic>
        <p:nvPicPr>
          <p:cNvPr id="5" name="Рисунок 4" descr="threegiantm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1000109"/>
            <a:ext cx="6982660" cy="46434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916975cd9e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357167"/>
            <a:ext cx="8329642" cy="235745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latin typeface="Constantia" pitchFamily="18" charset="0"/>
              </a:rPr>
              <a:t>   </a:t>
            </a:r>
            <a:endParaRPr lang="ru-RU" b="1" dirty="0">
              <a:latin typeface="Constantia" pitchFamily="18" charset="0"/>
            </a:endParaRPr>
          </a:p>
        </p:txBody>
      </p:sp>
      <p:pic>
        <p:nvPicPr>
          <p:cNvPr id="6" name="Рисунок 5" descr="65084177_1286644335_44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1571612"/>
            <a:ext cx="6486559" cy="486491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00034" y="428604"/>
            <a:ext cx="79296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Constantia" pitchFamily="18" charset="0"/>
              </a:rPr>
              <a:t>Первым зеркалом была обыкновенная лужа. Но вот беда – с собой её не возьмёшь и дома на стенку не повесишь.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916975cd9e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9"/>
            <a:ext cx="8229600" cy="642942"/>
          </a:xfrm>
        </p:spPr>
        <p:txBody>
          <a:bodyPr/>
          <a:lstStyle/>
          <a:p>
            <a:r>
              <a:rPr lang="ru-RU" dirty="0" smtClean="0">
                <a:latin typeface="Constantia" pitchFamily="18" charset="0"/>
              </a:rPr>
              <a:t>… при изготовлении мебели.</a:t>
            </a:r>
            <a:endParaRPr lang="ru-RU" dirty="0">
              <a:latin typeface="Constantia" pitchFamily="18" charset="0"/>
            </a:endParaRPr>
          </a:p>
        </p:txBody>
      </p:sp>
      <p:pic>
        <p:nvPicPr>
          <p:cNvPr id="5" name="Рисунок 4" descr="107063.png.jpg"/>
          <p:cNvPicPr>
            <a:picLocks noChangeAspect="1"/>
          </p:cNvPicPr>
          <p:nvPr/>
        </p:nvPicPr>
        <p:blipFill>
          <a:blip r:embed="rId3"/>
          <a:srcRect t="9309" r="221" b="16223"/>
          <a:stretch>
            <a:fillRect/>
          </a:stretch>
        </p:blipFill>
        <p:spPr>
          <a:xfrm>
            <a:off x="857224" y="962008"/>
            <a:ext cx="5643602" cy="52673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916975cd9e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85729"/>
            <a:ext cx="8786874" cy="500066"/>
          </a:xfrm>
        </p:spPr>
        <p:txBody>
          <a:bodyPr>
            <a:noAutofit/>
          </a:bodyPr>
          <a:lstStyle/>
          <a:p>
            <a:pPr lvl="5">
              <a:buNone/>
            </a:pPr>
            <a:r>
              <a:rPr lang="ru-RU" sz="3200" dirty="0" smtClean="0">
                <a:latin typeface="Constantia" pitchFamily="18" charset="0"/>
              </a:rPr>
              <a:t>Зеркала летают даже в космосе.</a:t>
            </a:r>
            <a:endParaRPr lang="ru-RU" sz="3200" dirty="0">
              <a:latin typeface="Constantia" pitchFamily="18" charset="0"/>
            </a:endParaRPr>
          </a:p>
        </p:txBody>
      </p:sp>
      <p:pic>
        <p:nvPicPr>
          <p:cNvPr id="5" name="Рисунок 4" descr="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928670"/>
            <a:ext cx="7000924" cy="52506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916975cd9e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3143271"/>
          </a:xfrm>
        </p:spPr>
        <p:txBody>
          <a:bodyPr>
            <a:noAutofit/>
          </a:bodyPr>
          <a:lstStyle/>
          <a:p>
            <a:r>
              <a:rPr lang="ru-RU" sz="4800" dirty="0" smtClean="0">
                <a:latin typeface="Constantia" pitchFamily="18" charset="0"/>
              </a:rPr>
              <a:t>Зеркала возникли очень давно, но до наших дней не потеряли своего значения – они нашли применение в самых разных областях деятельности человека.</a:t>
            </a:r>
            <a:endParaRPr lang="ru-RU" sz="4800" dirty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916975cd9e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85728"/>
            <a:ext cx="6400800" cy="571504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Cambria" pitchFamily="18" charset="0"/>
                <a:ea typeface="Cambria Math" pitchFamily="18" charset="0"/>
                <a:cs typeface="Aharoni" pitchFamily="2" charset="-79"/>
              </a:rPr>
              <a:t>Найдите отличия</a:t>
            </a:r>
            <a:endParaRPr lang="ru-RU" dirty="0">
              <a:solidFill>
                <a:schemeClr val="tx1"/>
              </a:solidFill>
              <a:latin typeface="Cambria" pitchFamily="18" charset="0"/>
              <a:ea typeface="Cambria Math" pitchFamily="18" charset="0"/>
              <a:cs typeface="Aharoni" pitchFamily="2" charset="-79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928670"/>
            <a:ext cx="6786610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916975cd9e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928693"/>
          </a:xfrm>
        </p:spPr>
        <p:txBody>
          <a:bodyPr/>
          <a:lstStyle/>
          <a:p>
            <a:r>
              <a:rPr lang="ru-RU" dirty="0" smtClean="0">
                <a:latin typeface="Cambria" pitchFamily="18" charset="0"/>
              </a:rPr>
              <a:t>Выучите загадку.</a:t>
            </a:r>
            <a:endParaRPr lang="ru-RU" dirty="0">
              <a:latin typeface="Cambr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571612"/>
            <a:ext cx="6400800" cy="1357322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chemeClr val="tx1"/>
                </a:solidFill>
                <a:latin typeface="Cambria" pitchFamily="18" charset="0"/>
              </a:rPr>
              <a:t>Я увидел свой портрет, </a:t>
            </a:r>
            <a:br>
              <a:rPr lang="ru-RU" sz="4400" dirty="0" smtClean="0">
                <a:solidFill>
                  <a:schemeClr val="tx1"/>
                </a:solidFill>
                <a:latin typeface="Cambria" pitchFamily="18" charset="0"/>
              </a:rPr>
            </a:br>
            <a:r>
              <a:rPr lang="ru-RU" sz="4400" dirty="0" smtClean="0">
                <a:solidFill>
                  <a:schemeClr val="tx1"/>
                </a:solidFill>
                <a:latin typeface="Cambria" pitchFamily="18" charset="0"/>
              </a:rPr>
              <a:t>Отошёл — портрета нет.</a:t>
            </a:r>
            <a:endParaRPr lang="ru-RU" sz="4400" dirty="0">
              <a:solidFill>
                <a:schemeClr val="tx1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916975cd9e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6" name="Содержимое 5" descr="обсидан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0034" y="1142984"/>
            <a:ext cx="6715173" cy="5036379"/>
          </a:xfrm>
        </p:spPr>
      </p:pic>
      <p:sp>
        <p:nvSpPr>
          <p:cNvPr id="7" name="Прямоугольник 6"/>
          <p:cNvSpPr/>
          <p:nvPr/>
        </p:nvSpPr>
        <p:spPr>
          <a:xfrm>
            <a:off x="357158" y="285728"/>
            <a:ext cx="83582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Constantia" pitchFamily="18" charset="0"/>
                <a:cs typeface="Times New Roman" panose="02020603050405020304" pitchFamily="18" charset="0"/>
              </a:rPr>
              <a:t>Поэтому люди придумали зеркала. Сначала их делали из вулканического стекла. 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916975cd9e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6" name="Рисунок 5" descr="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1500174"/>
            <a:ext cx="2535345" cy="4926402"/>
          </a:xfrm>
          <a:prstGeom prst="rect">
            <a:avLst/>
          </a:prstGeom>
        </p:spPr>
      </p:pic>
      <p:pic>
        <p:nvPicPr>
          <p:cNvPr id="7" name="Рисунок 6" descr="66060326_IMG_8620.jpg"/>
          <p:cNvPicPr>
            <a:picLocks noChangeAspect="1"/>
          </p:cNvPicPr>
          <p:nvPr/>
        </p:nvPicPr>
        <p:blipFill>
          <a:blip r:embed="rId4"/>
          <a:srcRect l="11107" t="9440" r="11142" b="12944"/>
          <a:stretch>
            <a:fillRect/>
          </a:stretch>
        </p:blipFill>
        <p:spPr>
          <a:xfrm>
            <a:off x="3643306" y="1571612"/>
            <a:ext cx="3269663" cy="485778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57158" y="357166"/>
            <a:ext cx="842968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 smtClean="0">
                <a:latin typeface="Constantia" pitchFamily="18" charset="0"/>
              </a:rPr>
              <a:t>Но не у всех были поблизости вулканы. Тогда придумали смотреться в отполированные и натертые до блеска бронзовые щиты. Зеркала делались только маленькими, ручными. </a:t>
            </a:r>
            <a:endParaRPr lang="ru-RU" sz="2200" dirty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916975cd9e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latin typeface="Constantia" pitchFamily="18" charset="0"/>
              </a:rPr>
              <a:t>Много позже во </a:t>
            </a:r>
            <a:r>
              <a:rPr lang="ru-RU" b="1" dirty="0">
                <a:latin typeface="Constantia" pitchFamily="18" charset="0"/>
              </a:rPr>
              <a:t>Франции </a:t>
            </a:r>
            <a:r>
              <a:rPr lang="ru-RU" b="1" dirty="0" smtClean="0">
                <a:latin typeface="Constantia" pitchFamily="18" charset="0"/>
              </a:rPr>
              <a:t>придумали</a:t>
            </a:r>
          </a:p>
          <a:p>
            <a:pPr>
              <a:buNone/>
            </a:pPr>
            <a:r>
              <a:rPr lang="ru-RU" b="1" dirty="0" smtClean="0">
                <a:latin typeface="Constantia" pitchFamily="18" charset="0"/>
              </a:rPr>
              <a:t>«смачивать</a:t>
            </a:r>
            <a:r>
              <a:rPr lang="ru-RU" b="1" dirty="0">
                <a:latin typeface="Constantia" pitchFamily="18" charset="0"/>
              </a:rPr>
              <a:t>» плоское стекло ртутью </a:t>
            </a:r>
            <a:r>
              <a:rPr lang="ru-RU" b="1" dirty="0" smtClean="0">
                <a:latin typeface="Constantia" pitchFamily="18" charset="0"/>
              </a:rPr>
              <a:t>и</a:t>
            </a:r>
          </a:p>
          <a:p>
            <a:pPr>
              <a:buNone/>
            </a:pPr>
            <a:r>
              <a:rPr lang="ru-RU" b="1" dirty="0" smtClean="0">
                <a:latin typeface="Constantia" pitchFamily="18" charset="0"/>
              </a:rPr>
              <a:t>приклеивать </a:t>
            </a:r>
            <a:r>
              <a:rPr lang="ru-RU" b="1" dirty="0">
                <a:latin typeface="Constantia" pitchFamily="18" charset="0"/>
              </a:rPr>
              <a:t>таким образом на </a:t>
            </a:r>
            <a:r>
              <a:rPr lang="ru-RU" b="1" dirty="0" smtClean="0">
                <a:latin typeface="Constantia" pitchFamily="18" charset="0"/>
              </a:rPr>
              <a:t>его</a:t>
            </a:r>
          </a:p>
          <a:p>
            <a:pPr>
              <a:buNone/>
            </a:pPr>
            <a:r>
              <a:rPr lang="ru-RU" b="1" dirty="0" smtClean="0">
                <a:latin typeface="Constantia" pitchFamily="18" charset="0"/>
              </a:rPr>
              <a:t>поверхность </a:t>
            </a:r>
            <a:r>
              <a:rPr lang="ru-RU" b="1" dirty="0">
                <a:latin typeface="Constantia" pitchFamily="18" charset="0"/>
              </a:rPr>
              <a:t>оловянную фольгу. </a:t>
            </a:r>
            <a:r>
              <a:rPr lang="ru-RU" b="1" dirty="0" smtClean="0">
                <a:latin typeface="Constantia" pitchFamily="18" charset="0"/>
              </a:rPr>
              <a:t>Однако</a:t>
            </a:r>
          </a:p>
          <a:p>
            <a:pPr>
              <a:buNone/>
            </a:pPr>
            <a:r>
              <a:rPr lang="ru-RU" b="1" dirty="0" smtClean="0">
                <a:latin typeface="Constantia" pitchFamily="18" charset="0"/>
              </a:rPr>
              <a:t>плоские </a:t>
            </a:r>
            <a:r>
              <a:rPr lang="ru-RU" b="1" dirty="0">
                <a:latin typeface="Constantia" pitchFamily="18" charset="0"/>
              </a:rPr>
              <a:t>стёкла в те времена </a:t>
            </a:r>
            <a:r>
              <a:rPr lang="ru-RU" b="1" dirty="0" smtClean="0">
                <a:latin typeface="Constantia" pitchFamily="18" charset="0"/>
              </a:rPr>
              <a:t>были</a:t>
            </a:r>
          </a:p>
          <a:p>
            <a:pPr>
              <a:buNone/>
            </a:pPr>
            <a:r>
              <a:rPr lang="ru-RU" b="1" dirty="0" smtClean="0">
                <a:latin typeface="Constantia" pitchFamily="18" charset="0"/>
              </a:rPr>
              <a:t>невероятно </a:t>
            </a:r>
            <a:r>
              <a:rPr lang="ru-RU" b="1" dirty="0">
                <a:latin typeface="Constantia" pitchFamily="18" charset="0"/>
              </a:rPr>
              <a:t>дороги, и их хорошо </a:t>
            </a:r>
            <a:r>
              <a:rPr lang="ru-RU" b="1" dirty="0" smtClean="0">
                <a:latin typeface="Constantia" pitchFamily="18" charset="0"/>
              </a:rPr>
              <a:t>умели</a:t>
            </a:r>
          </a:p>
          <a:p>
            <a:pPr>
              <a:buNone/>
            </a:pPr>
            <a:r>
              <a:rPr lang="ru-RU" b="1" dirty="0" smtClean="0">
                <a:latin typeface="Constantia" pitchFamily="18" charset="0"/>
              </a:rPr>
              <a:t>делать </a:t>
            </a:r>
            <a:r>
              <a:rPr lang="ru-RU" b="1" dirty="0">
                <a:latin typeface="Constantia" pitchFamily="18" charset="0"/>
              </a:rPr>
              <a:t>лишь в Венеции</a:t>
            </a:r>
            <a:r>
              <a:rPr lang="ru-RU" b="1" dirty="0" smtClean="0">
                <a:latin typeface="Constantia" pitchFamily="18" charset="0"/>
              </a:rPr>
              <a:t>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endParaRPr lang="ru-RU" b="1" dirty="0">
              <a:latin typeface="Constantia" pitchFamily="18" charset="0"/>
            </a:endParaRPr>
          </a:p>
          <a:p>
            <a:endParaRPr lang="ru-RU" dirty="0"/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Современное зеркало состоит из стекла и нанесённого на одну его сторону отражающего слоя, покрытого защитным слоем лака или краски.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3" tooltip="Хороший ответ"/>
              </a:rPr>
              <a:t>  </a:t>
            </a:r>
            <a:r>
              <a:rPr kumimoji="0" lang="ru-RU" sz="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3" tooltip="Ф топку"/>
              </a:rPr>
              <a:t>  </a:t>
            </a:r>
            <a:r>
              <a:rPr kumimoji="0" lang="ru-RU" sz="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38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 </a:t>
            </a:r>
          </a:p>
        </p:txBody>
      </p:sp>
      <p:pic>
        <p:nvPicPr>
          <p:cNvPr id="22530" name="Picture 2" descr="Хороший ответ">
            <a:hlinkClick r:id="rId3" tooltip="Хороший ответ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5575" y="-46038"/>
            <a:ext cx="123825" cy="123826"/>
          </a:xfrm>
          <a:prstGeom prst="rect">
            <a:avLst/>
          </a:prstGeom>
          <a:noFill/>
        </p:spPr>
      </p:pic>
      <p:pic>
        <p:nvPicPr>
          <p:cNvPr id="22531" name="Picture 3" descr="Ф топку">
            <a:hlinkClick r:id="rId3" tooltip="Ф топку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7975" y="-46038"/>
            <a:ext cx="123825" cy="123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916975cd9e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357167"/>
            <a:ext cx="8229600" cy="1857387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Cambria" pitchFamily="18" charset="0"/>
              </a:rPr>
              <a:t>Современные зеркала делают из обычного стекла и нанесённого на одну его сторону отражающего слоя, покрытого защитным слоем лака или краски. </a:t>
            </a:r>
            <a:endParaRPr lang="ru-RU" dirty="0">
              <a:latin typeface="Cambria" pitchFamily="18" charset="0"/>
            </a:endParaRPr>
          </a:p>
        </p:txBody>
      </p:sp>
      <p:pic>
        <p:nvPicPr>
          <p:cNvPr id="39938" name="Picture 2" descr="&amp;Dcy;&amp;ocy;&amp;bcy;&amp;rcy;&amp;ocy;&amp;gcy;&amp;ocy; &amp;dcy;&amp;ncy;&amp;yacy;. &amp;Rcy;&amp;acy;&amp;zcy;&amp;ycy;&amp;scy;&amp;kcy;&amp;icy;&amp;vcy;&amp;acy;&amp;yucy;, &amp;gcy;&amp;dcy;&amp;iecy; &amp;mcy;&amp;ocy;&amp;zhcy;&amp;ncy;&amp;ocy; &amp;pcy;&amp;rcy;&amp;icy;&amp;ocy;&amp;bcy;&amp;rcy;&amp;iecy;&amp;scy;&amp;tcy;&amp;icy; &amp;zcy;&amp;iecy;&amp;rcy;&amp;kcy;&amp;acy;&amp;lcy;&amp;ocy; &amp;scy; &amp;rcy;&amp;ucy;&amp;chcy;&amp;kcy;&amp;ocy;&amp;jcy; &amp;ncy;&amp;acy;&amp;pcy;&amp;ocy;&amp;dcy;&amp;ocy;&amp;bcy;&amp;icy;&amp;iecy; &amp;tcy;&amp;acy;&amp;kcy;&amp;ocy;&amp;gcy;&amp;o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2143116"/>
            <a:ext cx="5715040" cy="40635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916975cd9e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9" name="Рисунок 8" descr="77829993_gasl_mirrorsmai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369" y="928670"/>
            <a:ext cx="6163279" cy="5357850"/>
          </a:xfrm>
          <a:prstGeom prst="rect">
            <a:avLst/>
          </a:prstGeom>
        </p:spPr>
      </p:pic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457200" y="285729"/>
            <a:ext cx="8229600" cy="78581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Constantia" pitchFamily="18" charset="0"/>
              </a:rPr>
              <a:t>Сейчас у нас такие зеркала.</a:t>
            </a:r>
            <a:endParaRPr lang="ru-RU" dirty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916975cd9e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500042"/>
            <a:ext cx="8643998" cy="57150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dirty="0" smtClean="0">
                <a:latin typeface="Constantia" pitchFamily="18" charset="0"/>
              </a:rPr>
              <a:t>Зеркала используются: на кассах магазинов…</a:t>
            </a:r>
            <a:endParaRPr lang="ru-RU" dirty="0">
              <a:latin typeface="Constantia" pitchFamily="18" charset="0"/>
            </a:endParaRPr>
          </a:p>
        </p:txBody>
      </p:sp>
      <p:pic>
        <p:nvPicPr>
          <p:cNvPr id="5" name="Рисунок 4" descr="&amp;Zcy;&amp;acy;&amp;shchcy;&amp;icy;&amp;tcy;&amp;acy; &amp;ocy;&amp;tcy; &amp;kcy;&amp;rcy;&amp;acy;&amp;zhcy; &amp;vcy; &amp;mcy;&amp;acy;&amp;gcy;&amp;acy;&amp;zcy;&amp;icy;&amp;ncy;&amp;acy;&amp;khcy; &amp;pcy;&amp;rcy;&amp;ocy;&amp;dcy;&amp;ucy;&amp;kcy;&amp;tcy;&amp;ocy;&amp;vcy;, &amp;scy;&amp;ucy;&amp;pcy;&amp;iecy;&amp;rcy;- &amp;icy; &amp;gcy;&amp;icy;&amp;pcy;&amp;iecy;&amp;rcy;&amp;mcy;&amp;acy;&amp;rcy;&amp;kcy;&amp;iecy;&amp;tcy;&amp;acy;&amp;khcy; - House Control &amp;KHcy;&amp;acy;&amp;rcy;&amp;softcy;&amp;kcy;&amp;ocy;&amp;vcy;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500174"/>
            <a:ext cx="6929446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916975cd9e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1"/>
            <a:ext cx="8229600" cy="642942"/>
          </a:xfrm>
        </p:spPr>
        <p:txBody>
          <a:bodyPr/>
          <a:lstStyle/>
          <a:p>
            <a:pPr>
              <a:buNone/>
            </a:pPr>
            <a:r>
              <a:rPr lang="ru-RU" dirty="0">
                <a:latin typeface="Constantia" pitchFamily="18" charset="0"/>
              </a:rPr>
              <a:t>… </a:t>
            </a:r>
            <a:r>
              <a:rPr lang="ru-RU" dirty="0" smtClean="0">
                <a:latin typeface="Constantia" pitchFamily="18" charset="0"/>
              </a:rPr>
              <a:t>на станциях метрополитена…</a:t>
            </a:r>
            <a:endParaRPr lang="ru-RU" dirty="0">
              <a:latin typeface="Constantia" pitchFamily="18" charset="0"/>
            </a:endParaRPr>
          </a:p>
          <a:p>
            <a:endParaRPr lang="ru-RU" b="1" dirty="0">
              <a:latin typeface="Constantia" pitchFamily="18" charset="0"/>
            </a:endParaRPr>
          </a:p>
        </p:txBody>
      </p:sp>
      <p:pic>
        <p:nvPicPr>
          <p:cNvPr id="5" name="Рисунок 4" descr="110123-107191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1071546"/>
            <a:ext cx="6929454" cy="46196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272</Words>
  <Application>Microsoft Office PowerPoint</Application>
  <PresentationFormat>Экран (4:3)</PresentationFormat>
  <Paragraphs>38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Волшебный  мир зеркал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Выучите загадку.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Волшебный мир зеркал</dc:title>
  <dc:creator>User</dc:creator>
  <cp:lastModifiedBy>1</cp:lastModifiedBy>
  <cp:revision>29</cp:revision>
  <dcterms:created xsi:type="dcterms:W3CDTF">2015-03-08T09:18:34Z</dcterms:created>
  <dcterms:modified xsi:type="dcterms:W3CDTF">2015-04-20T04:59:43Z</dcterms:modified>
</cp:coreProperties>
</file>